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9" r:id="rId3"/>
    <p:sldId id="264" r:id="rId4"/>
    <p:sldId id="265" r:id="rId5"/>
    <p:sldId id="266" r:id="rId6"/>
    <p:sldId id="268" r:id="rId7"/>
    <p:sldId id="267" r:id="rId8"/>
    <p:sldId id="269" r:id="rId9"/>
    <p:sldId id="270" r:id="rId10"/>
    <p:sldId id="271" r:id="rId11"/>
  </p:sldIdLst>
  <p:sldSz cx="9939338" cy="7451725"/>
  <p:notesSz cx="6858000" cy="9144000"/>
  <p:defaultTextStyle>
    <a:defPPr>
      <a:defRPr lang="en-US"/>
    </a:defPPr>
    <a:lvl1pPr marL="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688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377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065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8754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442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131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7819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7508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7">
          <p15:clr>
            <a:srgbClr val="A4A3A4"/>
          </p15:clr>
        </p15:guide>
        <p15:guide id="2" pos="313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63B"/>
    <a:srgbClr val="FBB04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88" autoAdjust="0"/>
    <p:restoredTop sz="94666" autoAdjust="0"/>
  </p:normalViewPr>
  <p:slideViewPr>
    <p:cSldViewPr snapToGrid="0" snapToObjects="1">
      <p:cViewPr varScale="1">
        <p:scale>
          <a:sx n="100" d="100"/>
          <a:sy n="100" d="100"/>
        </p:scale>
        <p:origin x="1024" y="168"/>
      </p:cViewPr>
      <p:guideLst>
        <p:guide orient="horz" pos="2347"/>
        <p:guide pos="31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 userDrawn="1"/>
        </p:nvSpPr>
        <p:spPr>
          <a:xfrm>
            <a:off x="0" y="0"/>
            <a:ext cx="9944004" cy="7451725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" descr="5foto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88" y="1279054"/>
            <a:ext cx="8309043" cy="2029164"/>
          </a:xfrm>
          <a:prstGeom prst="rect">
            <a:avLst/>
          </a:prstGeom>
        </p:spPr>
      </p:pic>
      <p:pic>
        <p:nvPicPr>
          <p:cNvPr id="10" name="Picture 2" descr="CPH_CBA_Payoff_NEG_CMY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90" y="1149719"/>
            <a:ext cx="7311326" cy="198320"/>
          </a:xfrm>
          <a:prstGeom prst="rect">
            <a:avLst/>
          </a:prstGeom>
        </p:spPr>
      </p:pic>
      <p:sp>
        <p:nvSpPr>
          <p:cNvPr id="20" name="Pladsholder til tekst 19"/>
          <p:cNvSpPr>
            <a:spLocks noGrp="1"/>
          </p:cNvSpPr>
          <p:nvPr>
            <p:ph type="body" sz="quarter" idx="10" hasCustomPrompt="1"/>
          </p:nvPr>
        </p:nvSpPr>
        <p:spPr>
          <a:xfrm>
            <a:off x="1127236" y="3639312"/>
            <a:ext cx="7399879" cy="78468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buNone/>
              <a:defRPr sz="3600">
                <a:solidFill>
                  <a:srgbClr val="FBB040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</a:lstStyle>
          <a:p>
            <a:pPr lvl="0"/>
            <a:r>
              <a:rPr lang="da-DK" dirty="0"/>
              <a:t>Tilføj titel</a:t>
            </a:r>
          </a:p>
        </p:txBody>
      </p:sp>
      <p:sp>
        <p:nvSpPr>
          <p:cNvPr id="22" name="Pladsholder til tekst 21"/>
          <p:cNvSpPr>
            <a:spLocks noGrp="1"/>
          </p:cNvSpPr>
          <p:nvPr>
            <p:ph type="body" sz="quarter" idx="11" hasCustomPrompt="1"/>
          </p:nvPr>
        </p:nvSpPr>
        <p:spPr>
          <a:xfrm>
            <a:off x="1127236" y="4426458"/>
            <a:ext cx="7409023" cy="2285238"/>
          </a:xfrm>
          <a:prstGeom prst="rect">
            <a:avLst/>
          </a:prstGeom>
        </p:spPr>
        <p:txBody>
          <a:bodyPr/>
          <a:lstStyle>
            <a:lvl1pPr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 dirty="0">
                <a:solidFill>
                  <a:srgbClr val="FFFFFF"/>
                </a:solidFill>
              </a:rPr>
              <a:t>PowerPoint 31.07.2012 [RET DATO]</a:t>
            </a:r>
            <a:endParaRPr lang="da-DK" dirty="0"/>
          </a:p>
        </p:txBody>
      </p:sp>
      <p:pic>
        <p:nvPicPr>
          <p:cNvPr id="11" name="Picture 5" descr="CPHbusinessNEG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4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t em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/>
          <p:nvPr userDrawn="1"/>
        </p:nvSpPr>
        <p:spPr>
          <a:xfrm>
            <a:off x="0" y="0"/>
            <a:ext cx="9944004" cy="7451725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3foto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88" y="1304241"/>
            <a:ext cx="7500977" cy="3443013"/>
          </a:xfrm>
          <a:prstGeom prst="rect">
            <a:avLst/>
          </a:prstGeom>
        </p:spPr>
      </p:pic>
      <p:sp>
        <p:nvSpPr>
          <p:cNvPr id="8" name="Pladsholder til tekst 7"/>
          <p:cNvSpPr>
            <a:spLocks noGrp="1"/>
          </p:cNvSpPr>
          <p:nvPr>
            <p:ph type="body" sz="quarter" idx="10" hasCustomPrompt="1"/>
          </p:nvPr>
        </p:nvSpPr>
        <p:spPr>
          <a:xfrm>
            <a:off x="1127402" y="4855464"/>
            <a:ext cx="7589363" cy="779609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/>
              <a:t>Overskrift</a:t>
            </a:r>
          </a:p>
        </p:txBody>
      </p:sp>
      <p:sp>
        <p:nvSpPr>
          <p:cNvPr id="12" name="Pladsholder til tekst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27237" y="5644216"/>
            <a:ext cx="7589528" cy="14881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 dirty="0" err="1"/>
              <a:t>Duis</a:t>
            </a:r>
            <a:r>
              <a:rPr lang="da-DK" dirty="0"/>
              <a:t> </a:t>
            </a:r>
            <a:r>
              <a:rPr lang="da-DK" dirty="0" err="1"/>
              <a:t>autem</a:t>
            </a:r>
            <a:r>
              <a:rPr lang="da-DK" dirty="0"/>
              <a:t> vel </a:t>
            </a:r>
            <a:r>
              <a:rPr lang="da-DK" dirty="0" err="1"/>
              <a:t>eum</a:t>
            </a:r>
            <a:r>
              <a:rPr lang="da-DK" dirty="0"/>
              <a:t> </a:t>
            </a:r>
            <a:r>
              <a:rPr lang="da-DK" dirty="0" err="1"/>
              <a:t>iriure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in </a:t>
            </a:r>
            <a:r>
              <a:rPr lang="da-DK" dirty="0" err="1"/>
              <a:t>hendrerit</a:t>
            </a:r>
            <a:r>
              <a:rPr lang="da-DK" dirty="0"/>
              <a:t> in </a:t>
            </a:r>
            <a:r>
              <a:rPr lang="da-DK" dirty="0" err="1"/>
              <a:t>vulputate</a:t>
            </a:r>
            <a:r>
              <a:rPr lang="da-DK" dirty="0"/>
              <a:t> </a:t>
            </a:r>
            <a:r>
              <a:rPr lang="da-DK" dirty="0" err="1"/>
              <a:t>velit</a:t>
            </a:r>
            <a:r>
              <a:rPr lang="da-DK" dirty="0"/>
              <a:t> </a:t>
            </a:r>
            <a:r>
              <a:rPr lang="da-DK" dirty="0" err="1"/>
              <a:t>hendrerit</a:t>
            </a:r>
            <a:r>
              <a:rPr lang="da-DK" dirty="0"/>
              <a:t> in </a:t>
            </a:r>
            <a:r>
              <a:rPr lang="da-DK" dirty="0" err="1"/>
              <a:t>vulputate</a:t>
            </a:r>
            <a:r>
              <a:rPr lang="da-DK" dirty="0"/>
              <a:t> </a:t>
            </a:r>
            <a:r>
              <a:rPr lang="da-DK" dirty="0" err="1"/>
              <a:t>velit</a:t>
            </a:r>
            <a:r>
              <a:rPr lang="da-DK" dirty="0"/>
              <a:t> </a:t>
            </a:r>
            <a:r>
              <a:rPr lang="da-DK" dirty="0" err="1"/>
              <a:t>hendrerit</a:t>
            </a:r>
            <a:r>
              <a:rPr lang="da-DK" dirty="0"/>
              <a:t> in </a:t>
            </a:r>
            <a:r>
              <a:rPr lang="da-DK" dirty="0" err="1"/>
              <a:t>vulputate</a:t>
            </a:r>
            <a:r>
              <a:rPr lang="da-DK" dirty="0"/>
              <a:t> </a:t>
            </a:r>
            <a:r>
              <a:rPr lang="da-DK" dirty="0" err="1"/>
              <a:t>velit</a:t>
            </a:r>
            <a:endParaRPr lang="da-DK" dirty="0"/>
          </a:p>
        </p:txBody>
      </p:sp>
      <p:pic>
        <p:nvPicPr>
          <p:cNvPr id="6" name="Picture 5" descr="CPHbusinessNEG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191866" y="206906"/>
            <a:ext cx="9602430" cy="624490"/>
          </a:xfrm>
          <a:prstGeom prst="rect">
            <a:avLst/>
          </a:prstGeom>
        </p:spPr>
        <p:txBody>
          <a:bodyPr/>
          <a:lstStyle>
            <a:lvl1pPr>
              <a:buNone/>
              <a:defRPr sz="3600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/>
              <a:t>Skriv titel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92088" y="927100"/>
            <a:ext cx="9602787" cy="5937250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PHbusiness_RG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334" y="6598079"/>
            <a:ext cx="2347874" cy="9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32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</p:sldLayoutIdLst>
  <p:txStyles>
    <p:titleStyle>
      <a:lvl1pPr algn="l" defTabSz="496885" rtl="0" eaLnBrk="1" latinLnBrk="0" hangingPunct="1">
        <a:spcBef>
          <a:spcPct val="0"/>
        </a:spcBef>
        <a:buNone/>
        <a:defRPr sz="3600" kern="1200">
          <a:solidFill>
            <a:srgbClr val="FBB040"/>
          </a:solidFill>
          <a:latin typeface="Verdana"/>
          <a:ea typeface="+mj-ea"/>
          <a:cs typeface="Verdana"/>
        </a:defRPr>
      </a:lvl1pPr>
    </p:titleStyle>
    <p:bodyStyle>
      <a:lvl1pPr marL="372664" indent="-372664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1pPr>
      <a:lvl2pPr marL="807438" indent="-310553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2pPr>
      <a:lvl3pPr marL="1242212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3pPr>
      <a:lvl4pPr marL="1739097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4pPr>
      <a:lvl5pPr marL="2235982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5pPr>
      <a:lvl6pPr marL="2732867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29752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26637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23522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688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377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065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8754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442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131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819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7508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944004" cy="7451725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1118093" y="3342399"/>
            <a:ext cx="7294727" cy="1241954"/>
          </a:xfrm>
          <a:prstGeom prst="rect">
            <a:avLst/>
          </a:prstGeom>
        </p:spPr>
        <p:txBody>
          <a:bodyPr vert="horz" lIns="99377" tIns="49688" rIns="99377" bIns="49688" rtlCol="0" anchor="ctr">
            <a:noAutofit/>
          </a:bodyPr>
          <a:lstStyle>
            <a:lvl1pPr algn="l" defTabSz="496885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BB040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da-DK" dirty="0"/>
              <a:t>Tilføj titel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118093" y="4423999"/>
            <a:ext cx="7294728" cy="2380453"/>
          </a:xfrm>
          <a:prstGeom prst="rect">
            <a:avLst/>
          </a:prstGeom>
        </p:spPr>
        <p:txBody>
          <a:bodyPr vert="horz" lIns="99377" tIns="49688" rIns="99377" bIns="49688" rtlCol="0">
            <a:normAutofit/>
          </a:bodyPr>
          <a:lstStyle>
            <a:lvl1pPr marL="372664" indent="-372664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1pPr>
            <a:lvl2pPr marL="807438" indent="-310553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2pPr>
            <a:lvl3pPr marL="124221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3pPr>
            <a:lvl4pPr marL="1739097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4pPr>
            <a:lvl5pPr marL="223598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5pPr>
            <a:lvl6pPr marL="273286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2975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2663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2352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sz="1400" dirty="0" err="1">
                <a:solidFill>
                  <a:schemeClr val="bg1"/>
                </a:solidFill>
              </a:rPr>
              <a:t>Powerpoint</a:t>
            </a:r>
            <a:r>
              <a:rPr lang="da-DK" sz="1400" dirty="0">
                <a:solidFill>
                  <a:schemeClr val="bg1"/>
                </a:solidFill>
              </a:rPr>
              <a:t> 09. 05. 12</a:t>
            </a:r>
          </a:p>
        </p:txBody>
      </p:sp>
      <p:pic>
        <p:nvPicPr>
          <p:cNvPr id="6" name="Picture 5" descr="CPHbusinessNEG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  <p:pic>
        <p:nvPicPr>
          <p:cNvPr id="2" name="Picture 1" descr="5fot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88" y="1279054"/>
            <a:ext cx="8309043" cy="2029164"/>
          </a:xfrm>
          <a:prstGeom prst="rect">
            <a:avLst/>
          </a:prstGeom>
        </p:spPr>
      </p:pic>
      <p:pic>
        <p:nvPicPr>
          <p:cNvPr id="3" name="Picture 2" descr="CPH_CBA_Payoff_NEG_CMYK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90" y="1149719"/>
            <a:ext cx="7311326" cy="19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84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AEFF6A-F0C8-544F-AA38-8ADF8A03DE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key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A17A9-87AE-4243-9AE8-1BA1CD1D3D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Has to be 128 (or 196 or 256) bits.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Is mostly </a:t>
            </a:r>
            <a:r>
              <a:rPr lang="en-US" i="1" dirty="0"/>
              <a:t>generated</a:t>
            </a:r>
            <a:r>
              <a:rPr lang="en-US" dirty="0"/>
              <a:t> from a password.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not go into password hashing now.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the sample code for how to generate a 128 bit key from </a:t>
            </a:r>
            <a:r>
              <a:rPr lang="en-US"/>
              <a:t>arbitrary password.</a:t>
            </a:r>
          </a:p>
        </p:txBody>
      </p:sp>
    </p:spTree>
    <p:extLst>
      <p:ext uri="{BB962C8B-B14F-4D97-AF65-F5344CB8AC3E}">
        <p14:creationId xmlns:p14="http://schemas.microsoft.com/office/powerpoint/2010/main" val="26121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944004" cy="7451725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1118093" y="4553473"/>
            <a:ext cx="7294727" cy="1241954"/>
          </a:xfrm>
          <a:prstGeom prst="rect">
            <a:avLst/>
          </a:prstGeom>
        </p:spPr>
        <p:txBody>
          <a:bodyPr vert="horz" lIns="99377" tIns="49688" rIns="99377" bIns="49688" rtlCol="0" anchor="ctr">
            <a:noAutofit/>
          </a:bodyPr>
          <a:lstStyle>
            <a:lvl1pPr algn="l" defTabSz="496885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BB040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da-DK" dirty="0"/>
              <a:t>Overskrift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118093" y="5635073"/>
            <a:ext cx="7294728" cy="2380453"/>
          </a:xfrm>
          <a:prstGeom prst="rect">
            <a:avLst/>
          </a:prstGeom>
        </p:spPr>
        <p:txBody>
          <a:bodyPr vert="horz" lIns="99377" tIns="49688" rIns="99377" bIns="49688" rtlCol="0">
            <a:normAutofit/>
          </a:bodyPr>
          <a:lstStyle>
            <a:lvl1pPr marL="372664" indent="-372664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1pPr>
            <a:lvl2pPr marL="807438" indent="-310553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2pPr>
            <a:lvl3pPr marL="124221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3pPr>
            <a:lvl4pPr marL="1739097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4pPr>
            <a:lvl5pPr marL="223598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5pPr>
            <a:lvl6pPr marL="273286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2975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2663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2352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dirty="0" err="1">
                <a:solidFill>
                  <a:schemeClr val="bg1"/>
                </a:solidFill>
              </a:rPr>
              <a:t>Duis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autem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vel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eum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iriure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dolor</a:t>
            </a:r>
            <a:r>
              <a:rPr lang="fi-FI" dirty="0">
                <a:solidFill>
                  <a:schemeClr val="bg1"/>
                </a:solidFill>
              </a:rPr>
              <a:t> in </a:t>
            </a:r>
            <a:r>
              <a:rPr lang="fi-FI" dirty="0" err="1">
                <a:solidFill>
                  <a:schemeClr val="bg1"/>
                </a:solidFill>
              </a:rPr>
              <a:t>hendrerit</a:t>
            </a:r>
            <a:r>
              <a:rPr lang="fi-FI" dirty="0">
                <a:solidFill>
                  <a:schemeClr val="bg1"/>
                </a:solidFill>
              </a:rPr>
              <a:t> in </a:t>
            </a:r>
            <a:r>
              <a:rPr lang="fi-FI" dirty="0" err="1">
                <a:solidFill>
                  <a:schemeClr val="bg1"/>
                </a:solidFill>
              </a:rPr>
              <a:t>vulputate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velit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esse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molestie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consequat</a:t>
            </a:r>
            <a:r>
              <a:rPr lang="fi-FI" dirty="0">
                <a:solidFill>
                  <a:schemeClr val="bg1"/>
                </a:solidFill>
              </a:rPr>
              <a:t>,</a:t>
            </a:r>
            <a:endParaRPr lang="da-DK" dirty="0">
              <a:solidFill>
                <a:schemeClr val="bg1"/>
              </a:solidFill>
            </a:endParaRPr>
          </a:p>
        </p:txBody>
      </p:sp>
      <p:pic>
        <p:nvPicPr>
          <p:cNvPr id="6" name="Picture 5" descr="CPHbusinessNEG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  <p:pic>
        <p:nvPicPr>
          <p:cNvPr id="7" name="Picture 6" descr="3fot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88" y="1304241"/>
            <a:ext cx="7500977" cy="344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24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a-DK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71BB60-2D1A-7C4B-A6E8-84EFAA49F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AES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9A900-8CC3-6E4C-BCB7-AA6D396C9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66" y="927100"/>
            <a:ext cx="8191500" cy="18288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90D42-88DF-394B-BD4D-21B2A0F41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2088" y="2851604"/>
            <a:ext cx="9602787" cy="401274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 heart of the algorithm can “only” encrypt blocks which are 128, 196, or 256 bits long </a:t>
            </a:r>
          </a:p>
          <a:p>
            <a:pPr marL="0" indent="0">
              <a:buNone/>
            </a:pPr>
            <a:r>
              <a:rPr lang="en-US" sz="2400" dirty="0"/>
              <a:t>(16, 24, or 32 bytes)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 make it work on real data, we need to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break the plain text into </a:t>
            </a:r>
            <a:r>
              <a:rPr lang="en-US" sz="2400" i="1" dirty="0"/>
              <a:t>blocks</a:t>
            </a:r>
            <a:r>
              <a:rPr lang="en-US" sz="2400" dirty="0"/>
              <a:t> and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encrypt each </a:t>
            </a:r>
            <a:r>
              <a:rPr lang="en-US" sz="2400" i="1" dirty="0"/>
              <a:t>block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There is one stupid way, and many good ways to do this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7872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233AAD-DFCB-CB4A-926A-F8013ABF8D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The stupid way - </a:t>
            </a:r>
            <a:r>
              <a:rPr lang="da-DK" sz="2800" dirty="0"/>
              <a:t>Electronic </a:t>
            </a:r>
            <a:r>
              <a:rPr lang="da-DK" sz="2800" dirty="0" err="1"/>
              <a:t>Codebook</a:t>
            </a:r>
            <a:r>
              <a:rPr lang="da-DK" sz="2800" dirty="0"/>
              <a:t> (ECB)</a:t>
            </a:r>
          </a:p>
          <a:p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C5C9C-0D0A-2443-85FB-3B8CDEA245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2088" y="927100"/>
            <a:ext cx="9602787" cy="593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 not encode each block using the same key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9EF05B-A212-1348-B8E8-F1A9E93A6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9" y="1710532"/>
            <a:ext cx="5548399" cy="1884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1CCBA5-BB41-A04C-B276-54D24EA5E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19" y="3886654"/>
            <a:ext cx="5780881" cy="2327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5B04A7-4EB1-AE43-B5AA-150391038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500" y="2635238"/>
            <a:ext cx="1747838" cy="1926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0F7665-2F72-EF46-A953-00D113D8A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1500" y="4829715"/>
            <a:ext cx="1602796" cy="176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573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5D15B3-FFBE-2F4F-B81E-B99B756CC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/>
              <a:t>Cipher</a:t>
            </a:r>
            <a:r>
              <a:rPr lang="da-DK" dirty="0"/>
              <a:t> Block </a:t>
            </a:r>
            <a:r>
              <a:rPr lang="da-DK" dirty="0" err="1"/>
              <a:t>Chaining</a:t>
            </a:r>
            <a:r>
              <a:rPr lang="da-DK" dirty="0"/>
              <a:t> (CBC)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DD0953-CC21-9940-8B9C-763E40E1E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19" y="831396"/>
            <a:ext cx="76327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959011-B6BF-394C-BED6-A283F821E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19" y="3904796"/>
            <a:ext cx="7632700" cy="307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8C8765-E431-E647-8437-68C2B253405F}"/>
              </a:ext>
            </a:extLst>
          </p:cNvPr>
          <p:cNvSpPr txBox="1"/>
          <p:nvPr/>
        </p:nvSpPr>
        <p:spPr>
          <a:xfrm>
            <a:off x="8669634" y="2014153"/>
            <a:ext cx="936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Bitwise</a:t>
            </a:r>
          </a:p>
          <a:p>
            <a:r>
              <a:rPr lang="en-US" dirty="0" err="1"/>
              <a:t>xor</a:t>
            </a:r>
            <a:endParaRPr lang="en-US" dirty="0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C9CAA58-768E-D04F-934F-F81BB8FE1CF7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>
            <a:off x="7696200" y="1841500"/>
            <a:ext cx="973434" cy="526596"/>
          </a:xfrm>
          <a:prstGeom prst="bentConnector3">
            <a:avLst>
              <a:gd name="adj1" fmla="val 2390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34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ED17BE-3155-ED43-92EA-E8A06DA13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/>
              <a:t>Counter</a:t>
            </a:r>
            <a:r>
              <a:rPr lang="da-DK" dirty="0"/>
              <a:t> (CTR)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5842CC-67FD-3246-9FC4-057C24D4A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66" y="831396"/>
            <a:ext cx="7632700" cy="307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9105B3-CB1D-0646-9010-63635A0AF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66" y="3904796"/>
            <a:ext cx="7632700" cy="3073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DAB0B-B92F-134E-A312-C66E6B43AD81}"/>
              </a:ext>
            </a:extLst>
          </p:cNvPr>
          <p:cNvSpPr txBox="1"/>
          <p:nvPr/>
        </p:nvSpPr>
        <p:spPr>
          <a:xfrm>
            <a:off x="6110667" y="206906"/>
            <a:ext cx="2450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Secret &amp; </a:t>
            </a:r>
            <a:r>
              <a:rPr lang="en-US" sz="1400" dirty="0" err="1"/>
              <a:t>blockcount</a:t>
            </a:r>
            <a:r>
              <a:rPr lang="en-US" sz="1400" dirty="0"/>
              <a:t> combined </a:t>
            </a:r>
          </a:p>
          <a:p>
            <a:r>
              <a:rPr lang="en-US" sz="1400" dirty="0"/>
              <a:t>using </a:t>
            </a:r>
            <a:r>
              <a:rPr lang="en-US" sz="1400" dirty="0" err="1"/>
              <a:t>xor</a:t>
            </a:r>
            <a:r>
              <a:rPr lang="en-US" sz="1400" dirty="0"/>
              <a:t> or other mechanism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27B2587B-E536-8542-9A3B-559037F628D0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7335842" y="468516"/>
            <a:ext cx="1225176" cy="1017383"/>
          </a:xfrm>
          <a:prstGeom prst="bentConnector3">
            <a:avLst>
              <a:gd name="adj1" fmla="val -1865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320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73FD12-1B06-0549-9010-AB30A4E16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are Java libraries for it 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B0989-524F-2748-9125-253C24AE2F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2089" y="927100"/>
            <a:ext cx="5097542" cy="593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And they are easy to use wrong.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three inputs</a:t>
            </a:r>
          </a:p>
          <a:p>
            <a:r>
              <a:rPr lang="en-US" dirty="0"/>
              <a:t>Plaintext</a:t>
            </a:r>
          </a:p>
          <a:p>
            <a:r>
              <a:rPr lang="en-US" dirty="0"/>
              <a:t>Key</a:t>
            </a:r>
          </a:p>
          <a:p>
            <a:r>
              <a:rPr lang="en-US" dirty="0"/>
              <a:t>Nonce (</a:t>
            </a:r>
            <a:r>
              <a:rPr lang="en-US" dirty="0" err="1"/>
              <a:t>NumberOnce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4ACA5-B4A3-8947-B96F-48698A3E4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798" y="1312219"/>
            <a:ext cx="3329656" cy="305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2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6409AB-F401-364F-98A4-76AF994332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Nonce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F8B14-7E76-E74D-A013-9ABE16D788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Is generated by a good random generator, </a:t>
            </a:r>
            <a:r>
              <a:rPr lang="en-US" b="1" dirty="0"/>
              <a:t>saved to disk</a:t>
            </a:r>
            <a:r>
              <a:rPr lang="en-US" dirty="0"/>
              <a:t> to be used later for decryption.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sample code for this</a:t>
            </a:r>
          </a:p>
        </p:txBody>
      </p:sp>
    </p:spTree>
    <p:extLst>
      <p:ext uri="{BB962C8B-B14F-4D97-AF65-F5344CB8AC3E}">
        <p14:creationId xmlns:p14="http://schemas.microsoft.com/office/powerpoint/2010/main" val="3542773337"/>
      </p:ext>
    </p:extLst>
  </p:cSld>
  <p:clrMapOvr>
    <a:masterClrMapping/>
  </p:clrMapOvr>
</p:sld>
</file>

<file path=ppt/theme/theme1.xml><?xml version="1.0" encoding="utf-8"?>
<a:theme xmlns:a="http://schemas.openxmlformats.org/drawingml/2006/main" name="Cphbusiness PowerPoint skabel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Cphbusiness PowerPoint skabelon</Template>
  <TotalTime>371</TotalTime>
  <Words>226</Words>
  <Application>Microsoft Macintosh PowerPoint</Application>
  <PresentationFormat>Custom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Cphbusiness PowerPoint skabelon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Kasper Oesterbye</dc:creator>
  <cp:lastModifiedBy>Kasper Oesterbye</cp:lastModifiedBy>
  <cp:revision>13</cp:revision>
  <dcterms:created xsi:type="dcterms:W3CDTF">2018-02-18T16:20:15Z</dcterms:created>
  <dcterms:modified xsi:type="dcterms:W3CDTF">2018-02-19T12:23:03Z</dcterms:modified>
</cp:coreProperties>
</file>

<file path=docProps/thumbnail.jpeg>
</file>